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3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EFEF3-E82D-41E4-AA1D-9F0205CDE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728006-9F67-481A-9DA3-EAA6D0E6F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8E18C1-5C32-497E-AA1B-BA7642DC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7DA673-D85E-4890-8BC3-9D1D230D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FA90C6-6833-414A-8EEF-D2E3865C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860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962FD-3FAC-4F3E-B401-16FE81F4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74B17F-A3CB-47CA-9245-F316FE5C9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E6C8DD-FB1A-4C01-ADD4-FDE03D21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3AF63D-06A8-41BE-B384-D697076A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420EEF-2AF8-4135-BC8D-DEA2DABD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15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55DDEC-C3D8-482B-A558-143A94CE2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8DE500-8727-4344-8C64-76D9BD4B0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363902-006D-4DBB-B967-9023194A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63DCC-99ED-473E-90CD-76B2F9FA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845BAD-405F-4AE0-A81C-7F7C8DAC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2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CA6E5-FAF5-4140-A750-13614E48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BB265D-A0CD-46D4-9F9C-C934D74D2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EFCC74-6793-4534-AD2A-5D29DDFE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AE9EE9-8DF9-4B16-9BAC-3F8D3745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F458CF-F7F4-48B2-8AAF-6327A0E1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94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F84AC-423F-4FB5-8E89-0A95A2D9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AB5613-DD2E-488B-B27D-4B16DD02C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45F7D7-A88D-4246-BC52-4FDDC8A8A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E8893A-4BE7-4599-8841-D34796C74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6FA91C-66B6-47D5-8808-8CEF143E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12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7A728-3B2F-439E-997C-8821D362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F0645D-4AC0-4E05-AFC9-F15E9D01C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5E4C62-AF52-495F-B62D-18263DF10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ACC79A-15D8-4EE9-9E42-A7DEBB7B2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D686B4-688C-477A-AEA0-40E73C08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28C874-8108-44A3-9EEB-B3A5B4F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64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E07D9-7704-439D-93C6-DF7ED373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20EDCF-29F0-4A15-ABF1-4ED19D290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F604414-A152-4B9A-BD8D-F0AFD4EBA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BBEA66-7D2A-4544-AC8F-2653BCF49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7533B43-1CD8-437F-AE3B-75B2BA6F3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ADDB429-B9AC-4102-9029-34552F68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91B58AD-45F3-4D05-B0BD-1D0B39E6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BE8D82D-17F0-4B31-9097-34AA9C20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85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25308-136F-4EF6-AF94-024AE3F1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C833E53-0CDE-4585-8ACB-1B10E720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1D01AD-1714-40D8-876F-48E0C1B0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0B9FAF4-B6F6-43EC-939F-2EF94756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7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5B86ADF-3443-4C9E-8513-04CEA7A5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B65E37F-BE6F-4B70-89C6-B389376D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45CF6C-8CF6-4D04-A640-43237497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31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6ED36-0A20-415E-AAEB-1E6F845B1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7802C6-8B10-4459-8843-256E362F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CE3DA8-E58F-442B-B8A0-D836B98CF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CD23B2-6994-480A-A99C-B1351C2F2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529AEC-BC53-4931-8183-0F2A19561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ECB258-E251-4F3B-907F-F0910979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25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0FF40-1AC4-4583-89D5-17A600F5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8E6863B-1C0A-4D03-909C-D706D112E8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519F28-8E27-4FE0-9C5A-832C24505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302FAC-8CB0-4A37-88C2-9980EBEE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9E3808-AE66-402F-9A94-7EC8C240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78C264-7C63-4FCC-B3B3-F8093436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16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22FE3CA-002E-4810-96D4-05EEC63F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F25ED5-F106-4FBA-A816-9F6C82C5D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563F69-29F9-4901-B2E7-B7035D935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EB0B4-8A6C-488F-A1A8-0A131471FEFB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858D1D-5892-4979-9E69-6C82390C8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793CD6-00F0-4CBD-8E7C-4A516D79E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A837E-F669-48A0-92E5-DCC5F50AD1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71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51C0113-215E-4A97-857D-00FD35C4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1266" y="4972050"/>
            <a:ext cx="2977067" cy="1897792"/>
          </a:xfrm>
          <a:prstGeom prst="rect">
            <a:avLst/>
          </a:prstGeom>
          <a:effectLst>
            <a:innerShdw blurRad="508000" dist="508000" dir="16200000">
              <a:srgbClr val="262626"/>
            </a:inn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5DC560-C041-4EF5-8A55-8306B30F3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58" y="-262711"/>
            <a:ext cx="1962874" cy="2341829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7F03C01-7055-464F-BB6F-E03CC395A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86" y="4971639"/>
            <a:ext cx="3129615" cy="1882056"/>
          </a:xfrm>
          <a:prstGeom prst="rect">
            <a:avLst/>
          </a:prstGeom>
          <a:effectLst>
            <a:innerShdw blurRad="508000" dist="508000" dir="16200000">
              <a:srgbClr val="262626"/>
            </a:inn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54F8630-D53F-4680-BD90-3F7A739B77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7561"/>
            <a:ext cx="3114289" cy="1902281"/>
          </a:xfrm>
          <a:prstGeom prst="rect">
            <a:avLst/>
          </a:prstGeom>
          <a:effectLst>
            <a:innerShdw blurRad="508000" dist="508000" dir="16200000">
              <a:srgbClr val="262626"/>
            </a:inn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82ECDEC-D39D-4D73-B546-EB92CE32BC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74" y="-262711"/>
            <a:ext cx="1557530" cy="2336295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C1424C-C541-4105-B6FB-A2D2A2F4F8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80" y="4968535"/>
            <a:ext cx="3101446" cy="1889465"/>
          </a:xfrm>
          <a:prstGeom prst="rect">
            <a:avLst/>
          </a:prstGeom>
          <a:effectLst>
            <a:innerShdw blurRad="508000" dist="508000" dir="16200000">
              <a:srgbClr val="262626"/>
            </a:inn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39D83D-C3F1-4B5A-AEE3-7179C97B78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2712"/>
            <a:ext cx="1668781" cy="2397439"/>
          </a:xfrm>
          <a:prstGeom prst="rect">
            <a:avLst/>
          </a:prstGeom>
          <a:effectLst>
            <a:innerShdw blurRad="508000" dist="317500" dir="5400000">
              <a:srgbClr val="262626"/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B294EA-CE5E-4763-9218-9FFDBD6AA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pt-BR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Universo Gamer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A31C9-8292-4F32-8E81-EFE6FB68D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Projeto de desenvolvimento web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4A8CAED-0C45-4CA4-A855-77C4AACD9F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132" y="-267015"/>
            <a:ext cx="1898288" cy="235044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1B85218-5EF6-4FC6-8065-CEE5AA9939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19" y="-267015"/>
            <a:ext cx="1771582" cy="235044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2DBD3AA-1FAB-4ACF-965D-7D091EE7C5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38" y="-262711"/>
            <a:ext cx="1641020" cy="2336295"/>
          </a:xfrm>
          <a:prstGeom prst="rect">
            <a:avLst/>
          </a:prstGeom>
          <a:effectLst>
            <a:innerShdw blurRad="508000" dist="317500" dir="5400000">
              <a:prstClr val="black">
                <a:alpha val="50000"/>
              </a:prstClr>
            </a:inn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F900767-F5A9-4180-B200-E5B6EF4C3C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68" y="-262709"/>
            <a:ext cx="1752220" cy="2336293"/>
          </a:xfrm>
          <a:prstGeom prst="rect">
            <a:avLst/>
          </a:prstGeom>
          <a:effectLst>
            <a:innerShdw blurRad="508000" dist="317500" dir="5400000">
              <a:prstClr val="black">
                <a:alpha val="50000"/>
              </a:prstClr>
            </a:inn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2D44400-51D8-4C86-B79C-358568172F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131" y="-267015"/>
            <a:ext cx="1898288" cy="235044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0889517-919E-489A-B71D-B2BE5FA901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18" y="-267015"/>
            <a:ext cx="1771582" cy="235044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75A9FA3A-8A71-4ED5-BCE6-9355B9B6B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41" y="-252870"/>
            <a:ext cx="1962874" cy="2341829"/>
          </a:xfrm>
          <a:prstGeom prst="rect">
            <a:avLst/>
          </a:prstGeom>
          <a:effectLst>
            <a:innerShdw blurRad="508000" dist="317500" dir="5400000">
              <a:prstClr val="black">
                <a:alpha val="50000"/>
              </a:prstClr>
            </a:innerShdw>
          </a:effectLst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D07B7C02-8E5D-43E0-A1D0-E8771C7703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57" y="-252870"/>
            <a:ext cx="1557530" cy="2336295"/>
          </a:xfrm>
          <a:prstGeom prst="rect">
            <a:avLst/>
          </a:prstGeom>
          <a:effectLst>
            <a:innerShdw blurRad="508000" dist="317500" dir="5400000">
              <a:prstClr val="black">
                <a:alpha val="50000"/>
              </a:prstClr>
            </a:innerShdw>
          </a:effec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FBB6FCDC-4C97-4D89-98CB-D348E69863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14" y="-257174"/>
            <a:ext cx="1898288" cy="2350440"/>
          </a:xfrm>
          <a:prstGeom prst="rect">
            <a:avLst/>
          </a:prstGeom>
          <a:effectLst>
            <a:innerShdw blurRad="508000" dist="317500" dir="5400000">
              <a:prstClr val="black">
                <a:alpha val="50000"/>
              </a:prstClr>
            </a:innerShdw>
          </a:effec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0C51A60-2B91-4E7A-BD8E-ACA11C986B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801" y="-257174"/>
            <a:ext cx="1771582" cy="2350440"/>
          </a:xfrm>
          <a:prstGeom prst="rect">
            <a:avLst/>
          </a:prstGeom>
          <a:effectLst>
            <a:innerShdw blurRad="508000" dist="317500" dir="5400000">
              <a:prstClr val="black">
                <a:alpha val="50000"/>
              </a:prstClr>
            </a:innerShdw>
          </a:effectLst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F4E93C6-B13D-48F3-998E-40D2B761F9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88" y="-243029"/>
            <a:ext cx="1641020" cy="2336295"/>
          </a:xfrm>
          <a:prstGeom prst="rect">
            <a:avLst/>
          </a:prstGeom>
          <a:effectLst>
            <a:innerShdw blurRad="508000" dist="317500" dir="5400000">
              <a:srgbClr val="262626"/>
            </a:innerShdw>
          </a:effectLst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01851579-8D33-4168-ABB7-6201A98AD6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18" y="-243027"/>
            <a:ext cx="1752220" cy="2336293"/>
          </a:xfrm>
          <a:prstGeom prst="rect">
            <a:avLst/>
          </a:prstGeom>
          <a:effectLst>
            <a:innerShdw blurRad="508000" dist="317500" dir="5400000">
              <a:srgbClr val="262626"/>
            </a:innerShdw>
          </a:effectLst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FC2D6F4C-71D8-4FE6-850C-7A1815EF6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91" y="-233188"/>
            <a:ext cx="1962874" cy="2341829"/>
          </a:xfrm>
          <a:prstGeom prst="rect">
            <a:avLst/>
          </a:prstGeom>
          <a:effectLst>
            <a:innerShdw blurRad="508000" dist="317500" dir="5400000">
              <a:srgbClr val="262626"/>
            </a:innerShdw>
          </a:effectLst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4F6ECFFE-D5CC-4398-949D-C7F48C8F45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207" y="-233188"/>
            <a:ext cx="1557530" cy="2336295"/>
          </a:xfrm>
          <a:prstGeom prst="rect">
            <a:avLst/>
          </a:prstGeom>
          <a:effectLst>
            <a:innerShdw blurRad="508000" dist="317500" dir="5400000">
              <a:srgbClr val="262626"/>
            </a:innerShdw>
          </a:effectLst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76D08D76-8236-43DE-ABC6-59F26A720A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464" y="-237492"/>
            <a:ext cx="1898288" cy="2350440"/>
          </a:xfrm>
          <a:prstGeom prst="rect">
            <a:avLst/>
          </a:prstGeom>
          <a:effectLst>
            <a:innerShdw blurRad="508000" dist="317500" dir="5400000">
              <a:srgbClr val="262626"/>
            </a:innerShdw>
          </a:effectLst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62A0B37F-FF4F-44F9-B3D8-0FF070D906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751" y="-237492"/>
            <a:ext cx="1771582" cy="2350440"/>
          </a:xfrm>
          <a:prstGeom prst="rect">
            <a:avLst/>
          </a:prstGeom>
          <a:effectLst>
            <a:innerShdw blurRad="508000" dist="317500" dir="5400000">
              <a:srgbClr val="262626"/>
            </a:innerShdw>
          </a:effectLst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66121C89-D1D6-4CBA-96A5-139132F87F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38" y="-268361"/>
            <a:ext cx="1641020" cy="2336295"/>
          </a:xfrm>
          <a:prstGeom prst="rect">
            <a:avLst/>
          </a:prstGeom>
          <a:effectLst>
            <a:innerShdw blurRad="596900" dist="508000" dir="5400000">
              <a:srgbClr val="262626"/>
            </a:innerShdw>
          </a:effectLst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4E28D5A4-6776-4C4B-AA67-8948E683384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68" y="-268359"/>
            <a:ext cx="1752220" cy="2336293"/>
          </a:xfrm>
          <a:prstGeom prst="rect">
            <a:avLst/>
          </a:prstGeom>
          <a:effectLst>
            <a:innerShdw blurRad="596900" dist="508000" dir="5400000">
              <a:srgbClr val="262626"/>
            </a:innerShdw>
          </a:effectLst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59B96004-865A-45E7-8C20-8686FBA75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41" y="-258520"/>
            <a:ext cx="1962874" cy="2341829"/>
          </a:xfrm>
          <a:prstGeom prst="rect">
            <a:avLst/>
          </a:prstGeom>
          <a:effectLst>
            <a:innerShdw blurRad="596900" dist="508000" dir="5400000">
              <a:srgbClr val="262626"/>
            </a:innerShdw>
          </a:effectLst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DC34E2CE-7D5F-4B29-A3AC-473CFF64E5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57" y="-258520"/>
            <a:ext cx="1557530" cy="2336295"/>
          </a:xfrm>
          <a:prstGeom prst="rect">
            <a:avLst/>
          </a:prstGeom>
          <a:effectLst>
            <a:innerShdw blurRad="596900" dist="508000" dir="5400000">
              <a:srgbClr val="262626"/>
            </a:innerShdw>
          </a:effectLst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E7595D0B-A973-4A2C-94E9-7BFACDE964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14" y="-262825"/>
            <a:ext cx="1898288" cy="2397439"/>
          </a:xfrm>
          <a:prstGeom prst="rect">
            <a:avLst/>
          </a:prstGeom>
          <a:effectLst>
            <a:innerShdw blurRad="596900" dist="609600" dir="5400000">
              <a:srgbClr val="262626"/>
            </a:innerShdw>
          </a:effectLst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56649AF5-868D-41C1-8FD5-E874883E95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801" y="-262824"/>
            <a:ext cx="1771582" cy="2397438"/>
          </a:xfrm>
          <a:prstGeom prst="rect">
            <a:avLst/>
          </a:prstGeom>
          <a:effectLst>
            <a:innerShdw blurRad="596900" dist="609600" dir="5400000">
              <a:srgbClr val="262626"/>
            </a:innerShdw>
          </a:effectLst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FA0F2D5E-D49C-44CF-BC16-78039A3F2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55" y="-268245"/>
            <a:ext cx="1641020" cy="2397441"/>
          </a:xfrm>
          <a:prstGeom prst="rect">
            <a:avLst/>
          </a:prstGeom>
          <a:effectLst>
            <a:innerShdw blurRad="596900" dist="609600" dir="5400000">
              <a:srgbClr val="262626"/>
            </a:innerShdw>
          </a:effec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84C9BE8B-426C-44A8-B3CE-3981363D16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85" y="-268243"/>
            <a:ext cx="1752220" cy="2397439"/>
          </a:xfrm>
          <a:prstGeom prst="rect">
            <a:avLst/>
          </a:prstGeom>
          <a:effectLst>
            <a:innerShdw blurRad="596900" dist="609600" dir="5400000">
              <a:srgbClr val="262626"/>
            </a:innerShdw>
          </a:effec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2838F211-966A-4130-97E1-FD1C3EA72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58" y="-258403"/>
            <a:ext cx="1962874" cy="2387600"/>
          </a:xfrm>
          <a:prstGeom prst="rect">
            <a:avLst/>
          </a:prstGeom>
          <a:effectLst>
            <a:innerShdw blurRad="596900" dist="609600" dir="5400000">
              <a:srgbClr val="262626"/>
            </a:innerShdw>
            <a:softEdge rad="12700"/>
          </a:effectLst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E839048A-16B2-4002-8000-E5ABBBA014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74" y="-258404"/>
            <a:ext cx="1557530" cy="2387600"/>
          </a:xfrm>
          <a:prstGeom prst="rect">
            <a:avLst/>
          </a:prstGeom>
          <a:effectLst>
            <a:innerShdw blurRad="596900" dist="609600" dir="5400000">
              <a:srgbClr val="262626"/>
            </a:innerShdw>
          </a:effectLst>
        </p:spPr>
      </p:pic>
    </p:spTree>
    <p:extLst>
      <p:ext uri="{BB962C8B-B14F-4D97-AF65-F5344CB8AC3E}">
        <p14:creationId xmlns:p14="http://schemas.microsoft.com/office/powerpoint/2010/main" val="345348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B1AC3-46D3-4DC7-88FE-A660958A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Objetivo do Site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CE9B9B-9CBD-4142-99A3-6237C360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ln cap="flat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just"/>
            <a:r>
              <a:rPr lang="pt-BR" sz="1800" b="1" dirty="0">
                <a:effectLst/>
                <a:latin typeface="Bahnschrift Light" panose="020B0502040204020203" pitchFamily="34" charset="0"/>
                <a:ea typeface="Times New Roman" panose="02020603050405020304" pitchFamily="18" charset="0"/>
              </a:rPr>
              <a:t>O objetivo principal do site Universo Gamer é construir e nutrir a comunidade de PC gamers mais ativa e engajada.</a:t>
            </a:r>
          </a:p>
          <a:p>
            <a:pPr algn="just"/>
            <a:endParaRPr lang="pt-BR" sz="1800" b="1" dirty="0">
              <a:effectLst/>
              <a:latin typeface="Bahnschrift Ligh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pt-BR" sz="1800" b="1" dirty="0">
                <a:effectLst/>
                <a:latin typeface="Bahnschrift Light" panose="020B0502040204020203" pitchFamily="34" charset="0"/>
                <a:ea typeface="Times New Roman" panose="02020603050405020304" pitchFamily="18" charset="0"/>
              </a:rPr>
              <a:t>Tornar-se a referência número 1 para jogadores de PC que buscam informação, interação e competição.</a:t>
            </a:r>
          </a:p>
          <a:p>
            <a:pPr algn="just"/>
            <a:endParaRPr lang="pt-BR" sz="1800" b="1" dirty="0">
              <a:effectLst/>
              <a:latin typeface="Bahnschrift Ligh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pt-BR" sz="1800" b="1" dirty="0">
                <a:effectLst/>
                <a:latin typeface="Bahnschrift Light" panose="020B0502040204020203" pitchFamily="34" charset="0"/>
                <a:ea typeface="Times New Roman" panose="02020603050405020304" pitchFamily="18" charset="0"/>
              </a:rPr>
              <a:t>Fomentar um ambiente positivo e colaborativo onde jogadores possam fazer novas amizades e evoluir suas habilidades.</a:t>
            </a:r>
          </a:p>
          <a:p>
            <a:pPr algn="just"/>
            <a:endParaRPr lang="pt-BR" sz="1800" b="1" dirty="0">
              <a:effectLst/>
              <a:latin typeface="Bahnschrift Ligh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pt-BR" sz="1800" b="1" dirty="0">
                <a:effectLst/>
                <a:latin typeface="Bahnschrift Light" panose="020B0502040204020203" pitchFamily="34" charset="0"/>
                <a:ea typeface="Times New Roman" panose="02020603050405020304" pitchFamily="18" charset="0"/>
              </a:rPr>
              <a:t>Incentivar a cena competitiva em todos os níveis, do casual ao aspirante a profissional.</a:t>
            </a:r>
          </a:p>
          <a:p>
            <a:pPr algn="just"/>
            <a:endParaRPr lang="pt-BR" sz="1800" b="1" dirty="0">
              <a:effectLst/>
              <a:latin typeface="Bahnschrift Ligh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pt-BR" sz="1800" b="1" dirty="0">
                <a:effectLst/>
                <a:latin typeface="Bahnschrift Light" panose="020B0502040204020203" pitchFamily="34" charset="0"/>
                <a:ea typeface="Times New Roman" panose="02020603050405020304" pitchFamily="18" charset="0"/>
              </a:rPr>
              <a:t>Manter os jogadores informados, ajudando-os a descobrir novos jogos e a se manterem por dentro das tendências do mercado.</a:t>
            </a:r>
          </a:p>
          <a:p>
            <a:endParaRPr lang="pt-BR" dirty="0">
              <a:latin typeface="Bahnschrift Light" panose="020B0502040204020203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81E6317-BBC4-40FA-B1E3-F8269BBB08CB}"/>
              </a:ext>
            </a:extLst>
          </p:cNvPr>
          <p:cNvSpPr/>
          <p:nvPr/>
        </p:nvSpPr>
        <p:spPr>
          <a:xfrm>
            <a:off x="583406" y="1581150"/>
            <a:ext cx="11025187" cy="4991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87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93E84-1DCD-4E1F-8070-455AD72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O que site oferece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A31D55-F505-4EAE-9391-4709E3390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Bahnschrift Ligh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💬Hub de Comunidade e Fóruns: </a:t>
            </a:r>
            <a:r>
              <a:rPr lang="pt-BR" sz="1600" dirty="0"/>
              <a:t>Espaço para os usuários interagirem, trocarem ideias, tirarem dúvidas e discutirem temas relacionados a jogos.</a:t>
            </a:r>
            <a:endParaRPr lang="pt-BR" sz="1600" dirty="0">
              <a:effectLst/>
              <a:latin typeface="Bahnschrift Light" panose="020B050204020402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Bahnschrift Ligh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🏆Plataforma de Torneios: </a:t>
            </a:r>
            <a:r>
              <a:rPr lang="pt-BR" sz="1600" dirty="0"/>
              <a:t>Área onde são organizados e divulgados torneios de games, com sistema de inscrição e acompanhamento das partidas.</a:t>
            </a:r>
            <a:endParaRPr lang="pt-BR" sz="1600" dirty="0">
              <a:effectLst/>
              <a:latin typeface="Bahnschrift Light" panose="020B050204020402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Bahnschrift Ligh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📰Agregador de Conteúdo e Notícias: </a:t>
            </a:r>
            <a:r>
              <a:rPr lang="pt-BR" sz="1600" dirty="0"/>
              <a:t>Página que reúne notícias, vídeos e artigos sobre o mundo dos games, mantendo os usuários sempre atualizados.</a:t>
            </a:r>
            <a:endParaRPr lang="pt-BR" sz="1600" dirty="0">
              <a:effectLst/>
              <a:latin typeface="Bahnschrift Light" panose="020B050204020402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Bahnschrift Ligh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🎮Sistema de Perfis e Identidade Gamer: </a:t>
            </a:r>
            <a:r>
              <a:rPr lang="pt-BR" sz="1600" dirty="0"/>
              <a:t>Cada usuário tem um perfil com nome, avatar.</a:t>
            </a:r>
            <a:endParaRPr lang="pt-BR" sz="16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300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796B6-E8E8-4BE5-AC6D-A43F86348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Tecnologias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252F09-3A85-4FDF-A844-DB98916D0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759993" cy="459210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900" b="1" dirty="0">
                <a:effectLst/>
                <a:latin typeface="Bahnschrift SemiBold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Front-End (Interface do </a:t>
            </a:r>
            <a:r>
              <a:rPr lang="en-US" sz="4900" b="1" dirty="0" err="1">
                <a:effectLst/>
                <a:latin typeface="Bahnschrift SemiBold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Usuário</a:t>
            </a:r>
            <a:r>
              <a:rPr lang="en-US" sz="4900" b="1" dirty="0">
                <a:effectLst/>
                <a:latin typeface="Bahnschrift SemiBold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): </a:t>
            </a:r>
            <a:r>
              <a:rPr lang="pt-BR" sz="4900" dirty="0"/>
              <a:t>Parte visual do site, com o que o usuário vê e interage: botões, menus, textos, imagens, etc.</a:t>
            </a:r>
            <a:endParaRPr lang="pt-BR" sz="4900" dirty="0">
              <a:effectLst/>
              <a:latin typeface="Bahnschrift SemiBold" panose="020B050204020402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900" b="1" dirty="0">
                <a:effectLst/>
                <a:latin typeface="Bahnschrift SemiBold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HTML5: </a:t>
            </a:r>
            <a:r>
              <a:rPr lang="pt-BR" sz="4900" dirty="0"/>
              <a:t>Linguagem usada para estruturar as páginas do site (como títulos, parágrafos, imagens e links).</a:t>
            </a:r>
            <a:endParaRPr lang="pt-BR" sz="4900" dirty="0">
              <a:effectLst/>
              <a:latin typeface="Bahnschrift SemiBold" panose="020B050204020402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900" b="1" dirty="0">
                <a:effectLst/>
                <a:latin typeface="Bahnschrift SemiBold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CSS: </a:t>
            </a:r>
            <a:r>
              <a:rPr lang="pt-BR" sz="4900" dirty="0"/>
              <a:t>Responsável pela aparência visual: cores, fontes, tamanhos, espaçamentos e layout.</a:t>
            </a:r>
            <a:endParaRPr lang="pt-BR" sz="4900" dirty="0">
              <a:effectLst/>
              <a:latin typeface="Bahnschrift SemiBold" panose="020B050204020402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900" b="1" dirty="0">
                <a:effectLst/>
                <a:latin typeface="Bahnschrift SemiBold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JavaScript: </a:t>
            </a:r>
            <a:r>
              <a:rPr lang="pt-BR" sz="4900" dirty="0"/>
              <a:t>Dá interatividade ao site, como menus que se abrem, formulários dinâmicos e animações.</a:t>
            </a:r>
            <a:endParaRPr lang="pt-BR" sz="4900" dirty="0">
              <a:effectLst/>
              <a:latin typeface="Bahnschrift SemiBold" panose="020B050204020402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900" b="1" dirty="0">
                <a:effectLst/>
                <a:latin typeface="Bahnschrift SemiBold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Bootstrap 5: </a:t>
            </a:r>
            <a:r>
              <a:rPr lang="pt-BR" sz="4800" dirty="0"/>
              <a:t>Framework que ajuda a criar layouts bonitos e responsivos (que funcionam bem no celular e no computador).</a:t>
            </a:r>
            <a:endParaRPr lang="pt-BR" sz="4800" dirty="0">
              <a:effectLst/>
              <a:latin typeface="Bahnschrift SemiBold" panose="020B050204020402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900" b="1" dirty="0">
                <a:effectLst/>
                <a:latin typeface="Bahnschrift SemiBold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Font Awesome 6: </a:t>
            </a:r>
            <a:r>
              <a:rPr lang="pt-BR" sz="4800" dirty="0"/>
              <a:t>Biblioteca de ícones que traz símbolos prontos (como lupa, coração, carrinho de compras etc.).</a:t>
            </a:r>
            <a:endParaRPr lang="pt-BR" sz="4800" dirty="0">
              <a:effectLst/>
              <a:latin typeface="Bahnschrift SemiBold" panose="020B050204020402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900" b="1" dirty="0">
                <a:effectLst/>
                <a:latin typeface="Bahnschrift SemiBold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Django: </a:t>
            </a:r>
            <a:r>
              <a:rPr lang="pt-BR" sz="4800" dirty="0"/>
              <a:t>Framework em Python usado para criar o </a:t>
            </a:r>
            <a:r>
              <a:rPr lang="pt-BR" sz="4800" b="1" dirty="0" err="1"/>
              <a:t>back-end</a:t>
            </a:r>
            <a:r>
              <a:rPr lang="pt-BR" sz="4800" dirty="0"/>
              <a:t>, ou seja, a parte do site que roda no servidor (como login, banco de dados, envio de formulários).</a:t>
            </a:r>
            <a:endParaRPr lang="en-US" sz="4800" b="1" dirty="0">
              <a:effectLst/>
              <a:latin typeface="Bahnschrift SemiBold" panose="020B050204020402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4900" b="1" dirty="0">
                <a:latin typeface="Bahnschrift SemiBold" panose="020B0502040204020203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Ferramenta de Design: </a:t>
            </a:r>
            <a:r>
              <a:rPr lang="pt-BR" sz="4800" dirty="0"/>
              <a:t>Usada para planejar a aparência do site (como </a:t>
            </a:r>
            <a:r>
              <a:rPr lang="pt-BR" sz="4800" dirty="0" err="1"/>
              <a:t>Figma</a:t>
            </a:r>
            <a:r>
              <a:rPr lang="pt-BR" sz="4800" dirty="0"/>
              <a:t>, </a:t>
            </a:r>
            <a:r>
              <a:rPr lang="pt-BR" sz="4800" dirty="0" err="1"/>
              <a:t>Canva</a:t>
            </a:r>
            <a:r>
              <a:rPr lang="pt-BR" sz="4800" dirty="0"/>
              <a:t> ou outro), ajudando a criar os modelos visuais antes da programação.</a:t>
            </a:r>
            <a:endParaRPr lang="pt-BR" sz="4800" dirty="0">
              <a:effectLst/>
              <a:latin typeface="Bahnschrift SemiBold" panose="020B05020402040202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>
              <a:latin typeface="Bahnschrift SemiBold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4732FC-C247-4A1D-8DD9-6E953591D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22" y="1366984"/>
            <a:ext cx="1275808" cy="15865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DC11A7-6565-4639-9570-D62722DE8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631" y="1580270"/>
            <a:ext cx="1159931" cy="11599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115DA3-EC6B-4542-9A24-369117BEF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564" y="1580269"/>
            <a:ext cx="1159932" cy="115993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5B3516E-A1A1-4795-94E1-CD3353FC7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75" y="2953489"/>
            <a:ext cx="1374502" cy="109530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BBCD5D3-4A4A-4E6F-912A-AA1CA24650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943" y="2953489"/>
            <a:ext cx="1095307" cy="10953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8E7CDC0-2CA9-4091-8234-23457D3B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76" y="2953489"/>
            <a:ext cx="1095307" cy="109530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F2F9913-8622-40B1-ACC8-0E36DB200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1" y="4262084"/>
            <a:ext cx="1371189" cy="118836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DC8B253-4DE8-450B-9A1C-D240BBDD6DE7}"/>
              </a:ext>
            </a:extLst>
          </p:cNvPr>
          <p:cNvSpPr/>
          <p:nvPr/>
        </p:nvSpPr>
        <p:spPr>
          <a:xfrm>
            <a:off x="838198" y="1658704"/>
            <a:ext cx="5722432" cy="4905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2DE4F8-0E1F-40CD-98BC-886033673A41}"/>
              </a:ext>
            </a:extLst>
          </p:cNvPr>
          <p:cNvSpPr/>
          <p:nvPr/>
        </p:nvSpPr>
        <p:spPr>
          <a:xfrm>
            <a:off x="849840" y="2259633"/>
            <a:ext cx="5722432" cy="4905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126D03A-B5D0-4802-AB70-CD8704E15A01}"/>
              </a:ext>
            </a:extLst>
          </p:cNvPr>
          <p:cNvSpPr/>
          <p:nvPr/>
        </p:nvSpPr>
        <p:spPr>
          <a:xfrm>
            <a:off x="838198" y="2847628"/>
            <a:ext cx="5722432" cy="4905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25C8F30-A966-441C-B58A-18CA67ED9ED4}"/>
              </a:ext>
            </a:extLst>
          </p:cNvPr>
          <p:cNvSpPr/>
          <p:nvPr/>
        </p:nvSpPr>
        <p:spPr>
          <a:xfrm>
            <a:off x="826413" y="3469434"/>
            <a:ext cx="5722432" cy="4751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413A983-30DA-456F-A4CC-A4BF69CCBD5C}"/>
              </a:ext>
            </a:extLst>
          </p:cNvPr>
          <p:cNvSpPr/>
          <p:nvPr/>
        </p:nvSpPr>
        <p:spPr>
          <a:xfrm>
            <a:off x="826413" y="4048796"/>
            <a:ext cx="5722432" cy="4905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F764D09-7D8A-48F3-8773-562FF5A8CBFC}"/>
              </a:ext>
            </a:extLst>
          </p:cNvPr>
          <p:cNvSpPr/>
          <p:nvPr/>
        </p:nvSpPr>
        <p:spPr>
          <a:xfrm>
            <a:off x="838198" y="4654488"/>
            <a:ext cx="5722432" cy="4905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928326A-BC81-48AF-A53D-955E64536507}"/>
              </a:ext>
            </a:extLst>
          </p:cNvPr>
          <p:cNvSpPr/>
          <p:nvPr/>
        </p:nvSpPr>
        <p:spPr>
          <a:xfrm>
            <a:off x="826415" y="5260884"/>
            <a:ext cx="5722432" cy="4905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3ADAD48-5430-41BF-AAD3-C573A89F0F78}"/>
              </a:ext>
            </a:extLst>
          </p:cNvPr>
          <p:cNvSpPr/>
          <p:nvPr/>
        </p:nvSpPr>
        <p:spPr>
          <a:xfrm>
            <a:off x="826414" y="5869659"/>
            <a:ext cx="5722432" cy="4905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8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6B2C-68D9-4036-B743-A50BE023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Demonstração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60573F-EF7C-442B-966F-B3B1EC9DB99C}"/>
              </a:ext>
            </a:extLst>
          </p:cNvPr>
          <p:cNvSpPr txBox="1"/>
          <p:nvPr/>
        </p:nvSpPr>
        <p:spPr>
          <a:xfrm>
            <a:off x="838200" y="187642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Link:</a:t>
            </a:r>
          </a:p>
        </p:txBody>
      </p:sp>
    </p:spTree>
    <p:extLst>
      <p:ext uri="{BB962C8B-B14F-4D97-AF65-F5344CB8AC3E}">
        <p14:creationId xmlns:p14="http://schemas.microsoft.com/office/powerpoint/2010/main" val="16301512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396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Bahnschrift Light</vt:lpstr>
      <vt:lpstr>Bahnschrift SemiBold</vt:lpstr>
      <vt:lpstr>Calibri</vt:lpstr>
      <vt:lpstr>Calibri Light</vt:lpstr>
      <vt:lpstr>Tema do Office</vt:lpstr>
      <vt:lpstr>Universo Gamer</vt:lpstr>
      <vt:lpstr>Objetivo do Site</vt:lpstr>
      <vt:lpstr>O que site oferece</vt:lpstr>
      <vt:lpstr>Tecnologias utilizadas</vt:lpstr>
      <vt:lpstr>Demonstração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Universo Gamer</dc:title>
  <dc:creator>trakinas</dc:creator>
  <cp:lastModifiedBy>trakinas</cp:lastModifiedBy>
  <cp:revision>15</cp:revision>
  <dcterms:created xsi:type="dcterms:W3CDTF">2025-08-04T23:32:12Z</dcterms:created>
  <dcterms:modified xsi:type="dcterms:W3CDTF">2025-08-05T23:00:17Z</dcterms:modified>
</cp:coreProperties>
</file>